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9.jpeg" ContentType="image/jpeg"/>
  <Override PartName="/ppt/media/image38.jpeg" ContentType="image/jpeg"/>
  <Override PartName="/ppt/media/image36.png" ContentType="image/png"/>
  <Override PartName="/ppt/media/image35.jpeg" ContentType="image/jpeg"/>
  <Override PartName="/ppt/media/image33.jpeg" ContentType="image/jpeg"/>
  <Override PartName="/ppt/media/image32.jpeg" ContentType="image/jpeg"/>
  <Override PartName="/ppt/media/image26.jpeg" ContentType="image/jpeg"/>
  <Override PartName="/ppt/media/image30.png" ContentType="image/png"/>
  <Override PartName="/ppt/media/image25.jpeg" ContentType="image/jpeg"/>
  <Override PartName="/ppt/media/image20.png" ContentType="image/png"/>
  <Override PartName="/ppt/media/image29.jpeg" ContentType="image/jpeg"/>
  <Override PartName="/ppt/media/image19.jpeg" ContentType="image/jpeg"/>
  <Override PartName="/ppt/media/image28.png" ContentType="image/png"/>
  <Override PartName="/ppt/media/image18.jpeg" ContentType="image/jpeg"/>
  <Override PartName="/ppt/media/image16.jpeg" ContentType="image/jpeg"/>
  <Override PartName="/ppt/media/image17.png" ContentType="image/png"/>
  <Override PartName="/ppt/media/image14.png" ContentType="image/png"/>
  <Override PartName="/ppt/media/image31.jpeg" ContentType="image/jpeg"/>
  <Override PartName="/ppt/media/image15.jpeg" ContentType="image/jpeg"/>
  <Override PartName="/ppt/media/image23.jpeg" ContentType="image/jpeg"/>
  <Override PartName="/ppt/media/image13.png" ContentType="image/png"/>
  <Override PartName="/ppt/media/image21.jpeg" ContentType="image/jpeg"/>
  <Override PartName="/ppt/media/image40.jpeg" ContentType="image/jpeg"/>
  <Override PartName="/ppt/media/image37.jpeg" ContentType="image/jpeg"/>
  <Override PartName="/ppt/media/image9.png" ContentType="image/png"/>
  <Override PartName="/ppt/media/image8.jpeg" ContentType="image/jpeg"/>
  <Override PartName="/ppt/media/image22.png" ContentType="image/png"/>
  <Override PartName="/ppt/media/image41.jpeg" ContentType="image/jpeg"/>
  <Override PartName="/ppt/media/image7.jpeg" ContentType="image/jpeg"/>
  <Override PartName="/ppt/media/image24.png" ContentType="image/png"/>
  <Override PartName="/ppt/media/image6.png" ContentType="image/png"/>
  <Override PartName="/ppt/media/image10.jpeg" ContentType="image/jpeg"/>
  <Override PartName="/ppt/media/image34.jpeg" ContentType="image/jpeg"/>
  <Override PartName="/ppt/media/image5.png" ContentType="image/png"/>
  <Override PartName="/ppt/media/image27.jpeg" ContentType="image/jpeg"/>
  <Override PartName="/ppt/media/image12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960" cy="146952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397656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080" cy="3976560"/>
          </a:xfrm>
          <a:prstGeom prst="rect">
            <a:avLst/>
          </a:prstGeom>
        </p:spPr>
        <p:txBody>
          <a:bodyPr lIns="0" rIns="0" tIns="0" bIns="0" anchor="ctr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Bundle lifecycle</a:t>
            </a:r>
            <a:endParaRPr/>
          </a:p>
        </p:txBody>
      </p:sp>
      <p:sp>
        <p:nvSpPr>
          <p:cNvPr id="134" name="CustomShape 2"/>
          <p:cNvSpPr/>
          <p:nvPr/>
        </p:nvSpPr>
        <p:spPr>
          <a:xfrm>
            <a:off x="457200" y="822960"/>
            <a:ext cx="7771320" cy="5301720"/>
          </a:xfrm>
          <a:prstGeom prst="rect">
            <a:avLst/>
          </a:prstGeom>
          <a:noFill/>
          <a:ln>
            <a:noFill/>
          </a:ln>
        </p:spPr>
      </p:sp>
      <p:pic>
        <p:nvPicPr>
          <p:cNvPr id="1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000" y="731520"/>
            <a:ext cx="841176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Semantikus verzió</a:t>
            </a:r>
            <a:endParaRPr/>
          </a:p>
        </p:txBody>
      </p:sp>
      <p:sp>
        <p:nvSpPr>
          <p:cNvPr id="137" name="CustomShape 2"/>
          <p:cNvSpPr/>
          <p:nvPr/>
        </p:nvSpPr>
        <p:spPr>
          <a:xfrm>
            <a:off x="457200" y="822960"/>
            <a:ext cx="7771320" cy="5301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Az OSGi verzió 4 részből áll: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&lt;major&gt; [ '.' &lt;minor&gt; [ '.' &lt;micro&gt; [ '.' &lt;qualifier&gt; ]]]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A &lt;major&gt;, &lt;minor&gt;, és &lt;micro&gt; pozitv egész szám és a &lt;qualifier&gt; egy string. 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&lt;major&gt; Ha a változás mind Consumer mind provider oldalról binárisan inkompatilis, akkor a major verziót kell növelni.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&lt;minor&gt; Ha a változás a Provider oldalon oldalról binárisan incompatibilis, de a Consumer oldalról nem, akkor a minor verziót érdemes növelni. 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&lt;micro&gt; Sem a Provider, sem a Consumer binárisan nem érintett, ilyenek a Bug fixek például.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&lt;qualifier&gt; Ezek build specifikus strigek szoktak lenni, timestampek vagy maven esetén a SNAPSHOT jelölés.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Példák érvényes OSGi verziókra: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4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2.1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3.99.12.0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2.0.0.07-Feb-2011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Semantikus verzió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>
            <a:off x="457200" y="822960"/>
            <a:ext cx="7771320" cy="5301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OSGi verzió intervallum. A v a verziót jelenti: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[1.0, 2.0)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1.0 &lt;= v &lt; 2.0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[1.0, 2.0]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1.0 &lt;= v &lt;= 2.0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(1.4.1, 1.5.5)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1.4.1 &lt; v &lt; 1.5.5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(1.5, 1.9]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1.5 &lt; v &lt;= 1.9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1.0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>
                <a:solidFill>
                  <a:srgbClr val="000000"/>
                </a:solidFill>
                <a:latin typeface="Calibri"/>
                <a:ea typeface="DejaVu Sans"/>
              </a:rPr>
              <a:t>1.0 &lt;= v &lt; ∞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Standalone OSGi konténerek</a:t>
            </a:r>
            <a:endParaRPr/>
          </a:p>
        </p:txBody>
      </p:sp>
      <p:pic>
        <p:nvPicPr>
          <p:cNvPr id="141" name="Picture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980240" y="1715400"/>
            <a:ext cx="4162680" cy="370404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54160" y="822960"/>
            <a:ext cx="4162680" cy="555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OSGi standard 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Apache Felix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Equinox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Knopperfish 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Jboss 7.0 AS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Apache Karaf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Előnyök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Egyszerű deployment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Konzisztens és szabványos környezet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Spring 3 kompatibilis (Spring DM) környezet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Hátrányok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 hagyományos J2EE architektúra nem használható. (Vagy csak korlátozott mértékben – Aries)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Embedded OSGi konténer</a:t>
            </a:r>
            <a:endParaRPr/>
          </a:p>
        </p:txBody>
      </p:sp>
      <p:sp>
        <p:nvSpPr>
          <p:cNvPr id="144" name="CustomShape 2"/>
          <p:cNvSpPr/>
          <p:nvPr/>
        </p:nvSpPr>
        <p:spPr>
          <a:xfrm>
            <a:off x="254160" y="822960"/>
            <a:ext cx="4882680" cy="5559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OSGi standard 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Apache Felix alapú Apache Sling Servlet Bridge (launchpad)</a:t>
            </a:r>
            <a:endParaRPr/>
          </a:p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Előnyök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Hagyományos J2EE application szerverben deployolható, maga a  web alkalmazás tartalmazza az OSGi konténert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Modul frissítés a Web Application újraindítása nélkül</a:t>
            </a:r>
            <a:endParaRPr/>
          </a:p>
          <a:p>
            <a:pPr>
              <a:lnSpc>
                <a:spcPct val="80000"/>
              </a:lnSpc>
              <a:buSzPct val="45000"/>
              <a:buFont typeface="StarSymbol"/>
              <a:buChar char="l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Hátrányok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 hagyományos J2EE architektúra nem használható (JNDI, EJB), minden szükséges Bundlenak a WAR/EAR -ban kell lennie</a:t>
            </a:r>
            <a:endParaRPr/>
          </a:p>
          <a:p>
            <a:pPr lvl="1">
              <a:lnSpc>
                <a:spcPct val="80000"/>
              </a:lnSpc>
              <a:buSzPct val="7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Application server cluster szinkronizációról külön kell gondoskodni</a:t>
            </a:r>
            <a:endParaRPr/>
          </a:p>
        </p:txBody>
      </p:sp>
      <p:pic>
        <p:nvPicPr>
          <p:cNvPr id="145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538600" y="1293120"/>
            <a:ext cx="3457800" cy="455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Servicek Spring DM-el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>
            <a:off x="254160" y="1076040"/>
            <a:ext cx="8479440" cy="129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Érdemes használni:</a:t>
            </a:r>
            <a:r>
              <a:rPr lang="en-US" sz="2400">
                <a:latin typeface="Arial"/>
              </a:rPr>
              <a:t> Ha Spring-et használsz és szereted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Nem érdemes:</a:t>
            </a:r>
            <a:r>
              <a:rPr lang="en-US" sz="2400">
                <a:latin typeface="Arial"/>
              </a:rPr>
              <a:t> Ha több, mint 50+ bundlet használsz és fontos a performance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Példa:</a:t>
            </a:r>
            <a:endParaRPr/>
          </a:p>
        </p:txBody>
      </p:sp>
      <p:sp>
        <p:nvSpPr>
          <p:cNvPr id="148" name="CustomShape 3"/>
          <p:cNvSpPr/>
          <p:nvPr/>
        </p:nvSpPr>
        <p:spPr>
          <a:xfrm>
            <a:off x="530640" y="2978640"/>
            <a:ext cx="8024760" cy="155016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CustomShape 4"/>
          <p:cNvSpPr/>
          <p:nvPr/>
        </p:nvSpPr>
        <p:spPr>
          <a:xfrm>
            <a:off x="482040" y="3340800"/>
            <a:ext cx="8021520" cy="8200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 anchor="ctr" anchorCtr="1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reference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id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"asyncMessageService"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interface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"com.xyz.MessageService"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filter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"(asynchronous-delivery=true)"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/&gt;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Servicek Blueprint-el</a:t>
            </a:r>
            <a:endParaRPr/>
          </a:p>
        </p:txBody>
      </p:sp>
      <p:sp>
        <p:nvSpPr>
          <p:cNvPr id="151" name="CustomShape 2"/>
          <p:cNvSpPr/>
          <p:nvPr/>
        </p:nvSpPr>
        <p:spPr>
          <a:xfrm>
            <a:off x="254160" y="1220040"/>
            <a:ext cx="8479440" cy="129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Érdemes használni:</a:t>
            </a:r>
            <a:r>
              <a:rPr lang="en-US" sz="2400">
                <a:latin typeface="Arial"/>
              </a:rPr>
              <a:t> Ha Spring-et használtál és szereted az XML-eleket. (Spring alapján építették fel)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Nem érdemes:</a:t>
            </a:r>
            <a:r>
              <a:rPr lang="en-US" sz="2400">
                <a:latin typeface="Arial"/>
              </a:rPr>
              <a:t> Ha OSGi lifecycle és a függőségek teljesülése fontos.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Példa:</a:t>
            </a:r>
            <a:endParaRPr/>
          </a:p>
        </p:txBody>
      </p:sp>
      <p:sp>
        <p:nvSpPr>
          <p:cNvPr id="152" name="CustomShape 3"/>
          <p:cNvSpPr/>
          <p:nvPr/>
        </p:nvSpPr>
        <p:spPr>
          <a:xfrm>
            <a:off x="122400" y="3585240"/>
            <a:ext cx="183600" cy="33732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CustomShape 4"/>
          <p:cNvSpPr/>
          <p:nvPr/>
        </p:nvSpPr>
        <p:spPr>
          <a:xfrm>
            <a:off x="1025640" y="3050280"/>
            <a:ext cx="6283800" cy="3073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&lt;bean id=”myAccount” class=”org.apache.geronimo.osgi.MyAccount”&gt;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&lt;argument value=”7”/&gt;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&lt;property name=”description” value=”MyAccount”/&gt;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&lt;/bean&gt;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&lt;service id=”serviceOne” ref=”myAccount” interface=”java.io.Serializable”/&gt;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&lt;service id=”serviceTwo” ref=”myAccount”&gt;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&lt;interfaces&gt;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&lt;value&gt;java.io.Serializable&lt;/value&gt;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&lt;/interfaces&gt;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&lt;/service&gt;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1400">
                <a:solidFill>
                  <a:srgbClr val="000000"/>
                </a:solidFill>
                <a:latin typeface="Arial"/>
                <a:ea typeface="DejaVu Sans"/>
              </a:rPr>
              <a:t>&lt;service id=”serviceThree” ref=”myAccount” autoExport=”all-classes”/&gt;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Servicek Peaberry-vel és Guice-el</a:t>
            </a:r>
            <a:endParaRPr/>
          </a:p>
        </p:txBody>
      </p:sp>
      <p:sp>
        <p:nvSpPr>
          <p:cNvPr id="155" name="CustomShape 2"/>
          <p:cNvSpPr/>
          <p:nvPr/>
        </p:nvSpPr>
        <p:spPr>
          <a:xfrm>
            <a:off x="254160" y="1220040"/>
            <a:ext cx="8479440" cy="129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Érdemes használni:</a:t>
            </a:r>
            <a:r>
              <a:rPr lang="en-US" sz="2400">
                <a:latin typeface="Arial"/>
              </a:rPr>
              <a:t> Ha a performance a szempont és szereted a Guice-ot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Nem érdemes:</a:t>
            </a:r>
            <a:r>
              <a:rPr lang="en-US" sz="2400">
                <a:latin typeface="Arial"/>
              </a:rPr>
              <a:t> Ha fontos a teljes lifecycle az OSGi-ban (extender pattern)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Példa:</a:t>
            </a:r>
            <a:endParaRPr/>
          </a:p>
        </p:txBody>
      </p:sp>
      <p:sp>
        <p:nvSpPr>
          <p:cNvPr id="156" name="CustomShape 3"/>
          <p:cNvSpPr/>
          <p:nvPr/>
        </p:nvSpPr>
        <p:spPr>
          <a:xfrm>
            <a:off x="939960" y="3656160"/>
            <a:ext cx="7204320" cy="576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 anchor="ctr" anchorCtr="1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bind(export(StockQuote.</a:t>
            </a:r>
            <a:r>
              <a:rPr b="1" lang="en-US" sz="1600">
                <a:solidFill>
                  <a:srgbClr val="7f0055"/>
                </a:solidFill>
                <a:latin typeface="Courier New"/>
                <a:ea typeface="DejaVu Sans"/>
              </a:rPr>
              <a:t>class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)).toProvider(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service(myQuoteImpl).attributes(names(</a:t>
            </a:r>
            <a:r>
              <a:rPr lang="en-US" sz="1600">
                <a:solidFill>
                  <a:srgbClr val="2a00ff"/>
                </a:solidFill>
                <a:latin typeface="Courier New"/>
                <a:ea typeface="DejaVu Sans"/>
              </a:rPr>
              <a:t>"Currency=GBP"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)).export());</a:t>
            </a:r>
            <a:endParaRPr/>
          </a:p>
        </p:txBody>
      </p:sp>
      <p:sp>
        <p:nvSpPr>
          <p:cNvPr id="157" name="CustomShape 4"/>
          <p:cNvSpPr/>
          <p:nvPr/>
        </p:nvSpPr>
        <p:spPr>
          <a:xfrm>
            <a:off x="1220760" y="4500720"/>
            <a:ext cx="6977520" cy="5767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 anchor="ctr" anchorCtr="1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bind(StockQuote.</a:t>
            </a:r>
            <a:r>
              <a:rPr b="1" lang="en-US" sz="1600">
                <a:solidFill>
                  <a:srgbClr val="7f0055"/>
                </a:solidFill>
                <a:latin typeface="Courier New"/>
                <a:ea typeface="DejaVu Sans"/>
              </a:rPr>
              <a:t>class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).toProvider(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service(StockQuote.</a:t>
            </a:r>
            <a:r>
              <a:rPr b="1" lang="en-US" sz="1600">
                <a:solidFill>
                  <a:srgbClr val="7f0055"/>
                </a:solidFill>
                <a:latin typeface="Courier New"/>
                <a:ea typeface="DejaVu Sans"/>
              </a:rPr>
              <a:t>class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).filter(ldap(</a:t>
            </a:r>
            <a:r>
              <a:rPr lang="en-US" sz="1600">
                <a:solidFill>
                  <a:srgbClr val="2a00ff"/>
                </a:solidFill>
                <a:latin typeface="Courier New"/>
                <a:ea typeface="DejaVu Sans"/>
              </a:rPr>
              <a:t>"(Currency=GBP)"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)).single());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Declarative Service-k </a:t>
            </a:r>
            <a:endParaRPr/>
          </a:p>
        </p:txBody>
      </p:sp>
      <p:sp>
        <p:nvSpPr>
          <p:cNvPr id="159" name="CustomShape 2"/>
          <p:cNvSpPr/>
          <p:nvPr/>
        </p:nvSpPr>
        <p:spPr>
          <a:xfrm>
            <a:off x="254160" y="1076040"/>
            <a:ext cx="8479440" cy="1291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Érdemes használni:</a:t>
            </a:r>
            <a:r>
              <a:rPr lang="en-US" sz="2400">
                <a:latin typeface="Arial"/>
              </a:rPr>
              <a:t> Ha fontos az OSGi standard (teljes lifecycle support)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Nem érdemes:</a:t>
            </a:r>
            <a:r>
              <a:rPr lang="en-US" sz="2400">
                <a:latin typeface="Arial"/>
              </a:rPr>
              <a:t> Ha konstruktor injekciót szeretnél használni.</a:t>
            </a:r>
            <a:endParaRPr/>
          </a:p>
          <a:p>
            <a:pPr>
              <a:lnSpc>
                <a:spcPct val="80000"/>
              </a:lnSpc>
            </a:pPr>
            <a:endParaRPr/>
          </a:p>
          <a:p>
            <a:pPr>
              <a:lnSpc>
                <a:spcPct val="80000"/>
              </a:lnSpc>
            </a:pPr>
            <a:r>
              <a:rPr b="1" lang="en-US" sz="2400">
                <a:latin typeface="Arial"/>
              </a:rPr>
              <a:t>Példa (XML):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1014120" y="3244680"/>
            <a:ext cx="6476040" cy="301032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 anchor="ctr" anchorCtr="1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component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name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”stockQuote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"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implementation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class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”com.xyz.internal.MyStockQuote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"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/&gt;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service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provide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interface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”com.xyz.StockQuote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"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/&gt;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&lt;/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service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reference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name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"RUNNABLE"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       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interface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"java.lang.Runnable"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       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bind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"setRunnable"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       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unbind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"unsetRunnable"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       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cardinality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"0..1"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             </a:t>
            </a:r>
            <a:r>
              <a:rPr lang="en-US" sz="1600">
                <a:solidFill>
                  <a:srgbClr val="7f007f"/>
                </a:solidFill>
                <a:latin typeface="Courier New"/>
                <a:ea typeface="DejaVu Sans"/>
              </a:rPr>
              <a:t>policy</a:t>
            </a:r>
            <a:r>
              <a:rPr lang="en-US" sz="1600">
                <a:solidFill>
                  <a:srgbClr val="000000"/>
                </a:solidFill>
                <a:latin typeface="Courier New"/>
                <a:ea typeface="DejaVu Sans"/>
              </a:rPr>
              <a:t>=</a:t>
            </a:r>
            <a:r>
              <a:rPr i="1" lang="en-US" sz="1600">
                <a:solidFill>
                  <a:srgbClr val="2a00ff"/>
                </a:solidFill>
                <a:latin typeface="Courier New"/>
                <a:ea typeface="DejaVu Sans"/>
              </a:rPr>
              <a:t>"dynamic"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/&gt;</a:t>
            </a: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&lt;/</a:t>
            </a:r>
            <a:r>
              <a:rPr lang="en-US" sz="1600">
                <a:solidFill>
                  <a:srgbClr val="3f7f7f"/>
                </a:solidFill>
                <a:latin typeface="Courier New"/>
                <a:ea typeface="DejaVu Sans"/>
              </a:rPr>
              <a:t>component</a:t>
            </a:r>
            <a:r>
              <a:rPr lang="en-US" sz="1600">
                <a:solidFill>
                  <a:srgbClr val="008080"/>
                </a:solidFill>
                <a:latin typeface="Courier New"/>
                <a:ea typeface="DejaVu Sans"/>
              </a:rPr>
              <a:t>&gt;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Declarative Service-k </a:t>
            </a:r>
            <a:endParaRPr/>
          </a:p>
        </p:txBody>
      </p:sp>
      <p:pic>
        <p:nvPicPr>
          <p:cNvPr id="162" name="Picture 1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44560" y="949320"/>
            <a:ext cx="5903280" cy="497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16440" y="23040"/>
            <a:ext cx="8228160" cy="68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 AZ AZ OSGI?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4648320" y="1600200"/>
            <a:ext cx="3559320" cy="4524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404041"/>
                </a:solidFill>
                <a:latin typeface="Gotham Extra Light"/>
                <a:ea typeface="DejaVu Sans"/>
              </a:rPr>
              <a:t>Egy architektúra, amelynek segítségével moduláris alkalmazások illetve library-k készíthetőek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404041"/>
                </a:solidFill>
                <a:latin typeface="Gotham Extra Light"/>
                <a:ea typeface="DejaVu Sans"/>
              </a:rPr>
              <a:t>Az OSGi standard JAR fileokkal operál, amelyekben a META-INF/MANIFEST.MF filet egészíti ki saját direktívákkal, amelyeket Bundle-nak nevezünk.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11" name="Picture 15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713520"/>
            <a:ext cx="4418280" cy="19605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182880" y="2468880"/>
            <a:ext cx="4479480" cy="5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404041"/>
                </a:solidFill>
                <a:latin typeface="Gotham Extra Light"/>
                <a:ea typeface="DejaVu Sans"/>
              </a:rPr>
              <a:t>	</a:t>
            </a:r>
            <a:r>
              <a:rPr lang="en-US">
                <a:solidFill>
                  <a:srgbClr val="404041"/>
                </a:solidFill>
                <a:latin typeface="Gotham Extra Light"/>
                <a:ea typeface="DejaVu Sans"/>
              </a:rPr>
              <a:t>Open Service Gateway Initiative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Extender Model</a:t>
            </a:r>
            <a:endParaRPr/>
          </a:p>
        </p:txBody>
      </p:sp>
      <p:sp>
        <p:nvSpPr>
          <p:cNvPr id="164" name="CustomShape 2"/>
          <p:cNvSpPr/>
          <p:nvPr/>
        </p:nvSpPr>
        <p:spPr>
          <a:xfrm>
            <a:off x="457200" y="822960"/>
            <a:ext cx="7771320" cy="5301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Saját erőforrások felhasználásához használható, illetve általános domain specifikus funkciók megvalósításához.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Példa: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MANIFEST.MF tartalmaz egy “Init-Package” option-t.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BundleLister -el figyeljük a Bundlek regisztációját – Ha a bundle.getHeaders-ben megtaláljuk az Init-Package string-et, akkor feldolgozzuk, és a szükséges funkciókat elvégezzük.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Whiteboard pattern</a:t>
            </a:r>
            <a:endParaRPr/>
          </a:p>
        </p:txBody>
      </p:sp>
      <p:sp>
        <p:nvSpPr>
          <p:cNvPr id="166" name="CustomShape 2"/>
          <p:cNvSpPr/>
          <p:nvPr/>
        </p:nvSpPr>
        <p:spPr>
          <a:xfrm>
            <a:off x="457200" y="822960"/>
            <a:ext cx="7771320" cy="5301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Egy kiterjesztett Listener pattern. Azzal a különbséggel, hogy egy adott funkcóhoz egy általános Listener kerül megadásra, amely a service registry-n keresztül figyeli a serviceket, és megadott Interface vagy a servicehez tartozó konfigurációk vagy annotációk alapján definiál a service instanchoz funkciókat.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Példa: Rendelkezünk egy WebServiceMarker interface. Amennyiben egy service megjelenik a serviceTrackeren a serviceListener a </a:t>
            </a: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WebServiceMarker interfacere, akkor regisztrál egy servletet, amely delegálja metódusait, mint operation egy servletnek.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33200" y="-19332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Kérdések? </a:t>
            </a:r>
            <a:endParaRPr/>
          </a:p>
        </p:txBody>
      </p:sp>
      <p:pic>
        <p:nvPicPr>
          <p:cNvPr id="168" name="Picture 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74600" y="1350720"/>
            <a:ext cx="6836400" cy="45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084200" y="5958720"/>
            <a:ext cx="5845680" cy="89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ffffff"/>
                </a:solidFill>
                <a:latin typeface="Gotham Light"/>
                <a:ea typeface="DejaVu Sans"/>
              </a:rPr>
              <a:t>KÖSZÖNÖM A FIGYELMET!</a:t>
            </a: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316440" y="23040"/>
            <a:ext cx="8228160" cy="68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 AZ AZ OSGI?</a:t>
            </a:r>
            <a:endParaRPr/>
          </a:p>
        </p:txBody>
      </p:sp>
      <p:sp>
        <p:nvSpPr>
          <p:cNvPr id="114" name="CustomShape 2"/>
          <p:cNvSpPr/>
          <p:nvPr/>
        </p:nvSpPr>
        <p:spPr>
          <a:xfrm>
            <a:off x="0" y="914400"/>
            <a:ext cx="4052880" cy="533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 bundle-k classokat, konfigurációkat, fileokat tartalmazhatnak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Futás idejű függőségek Java package, service és bundle szinten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Egyszerre több verzió használható ugyanazokból a kódokból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Szolgáltatásokat oszthatnak meg a bundlek egymás között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Bundle lifecycle: install, resolve, active, uninstall</a:t>
            </a:r>
            <a:endParaRPr/>
          </a:p>
        </p:txBody>
      </p:sp>
      <p:pic>
        <p:nvPicPr>
          <p:cNvPr id="115" name="Picture 1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053960" y="1290960"/>
            <a:ext cx="4723200" cy="346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16440" y="23040"/>
            <a:ext cx="8228160" cy="68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 AZ AZ OSGI?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0" y="914400"/>
            <a:ext cx="905148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Dinamikus fejelesztés = egyszerűbb és gyorsabb fejlesztés</a:t>
            </a:r>
            <a:endParaRPr/>
          </a:p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Web fejlesztés: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8" name="CustomShape 3"/>
          <p:cNvSpPr/>
          <p:nvPr/>
        </p:nvSpPr>
        <p:spPr>
          <a:xfrm>
            <a:off x="254160" y="1832040"/>
            <a:ext cx="4408560" cy="220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OSGi nélkül (J2EE / Spring)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Programozás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Fordítás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 WAR/EAR deployolása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Alkalmazás újraindítása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Tesztelés a böngészőben</a:t>
            </a:r>
            <a:endParaRPr/>
          </a:p>
        </p:txBody>
      </p:sp>
      <p:sp>
        <p:nvSpPr>
          <p:cNvPr id="119" name="CustomShape 4"/>
          <p:cNvSpPr/>
          <p:nvPr/>
        </p:nvSpPr>
        <p:spPr>
          <a:xfrm>
            <a:off x="4570560" y="1832040"/>
            <a:ext cx="4162680" cy="2205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8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OSGi -val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Programozás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Bundle (modul) fordítása és deployolása az éppen futó alkalmazásba (OSGi konténerbe)</a:t>
            </a:r>
            <a:endParaRPr/>
          </a:p>
          <a:p>
            <a:pPr lvl="1">
              <a:lnSpc>
                <a:spcPct val="80000"/>
              </a:lnSpc>
              <a:buSzPct val="50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Tesztelés a böngészőben</a:t>
            </a:r>
            <a:endParaRPr/>
          </a:p>
          <a:p>
            <a:pPr>
              <a:lnSpc>
                <a:spcPct val="80000"/>
              </a:lnSpc>
            </a:pPr>
            <a:endParaRPr/>
          </a:p>
        </p:txBody>
      </p:sp>
      <p:pic>
        <p:nvPicPr>
          <p:cNvPr id="120" name="Picture 17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280" y="4363920"/>
            <a:ext cx="2644200" cy="1802520"/>
          </a:xfrm>
          <a:prstGeom prst="rect">
            <a:avLst/>
          </a:prstGeom>
          <a:ln>
            <a:noFill/>
          </a:ln>
        </p:spPr>
      </p:pic>
      <p:pic>
        <p:nvPicPr>
          <p:cNvPr id="121" name="Picture 171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94960" y="4399920"/>
            <a:ext cx="2925000" cy="173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-23544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Mitől lesz egy JAR OSGi Bundle?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57200" y="822960"/>
            <a:ext cx="8411400" cy="5301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Manifest-Version: 1.0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Bundle-ManifestVersion: 2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Bundle-Name: Popup Plug-in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Bundle-SymbolicName: com.example.myosgi; singleton:=true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Bundle-Version: 1.0.0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Bundle-Activator: com.example.myosgi.Activator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Require-Bundle: org.eclipse.ui,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 </a:t>
            </a: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org.eclipse.core.runtime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Bundle-ActivationPolicy: lazy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Bundle-RequiredExecutionEnvironment: JavaSE-1.6 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Export-Package: com.example.myosgi.provider</a:t>
            </a: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ourier 10 Pitch"/>
                <a:ea typeface="DejaVu Sans"/>
              </a:rPr>
              <a:t>Import-Package: com.example.api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0" y="0"/>
            <a:ext cx="8228160" cy="684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Miben más, mint a J2EE vagy a Spring?</a:t>
            </a:r>
            <a:endParaRPr/>
          </a:p>
        </p:txBody>
      </p:sp>
      <p:pic>
        <p:nvPicPr>
          <p:cNvPr id="125" name="Picture 17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0" y="548640"/>
            <a:ext cx="4845240" cy="73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" y="-21888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Miben más, mint a J2EE vagy a Spring?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457200" y="1600200"/>
            <a:ext cx="4205160" cy="452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J2EE / Spring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Monolitikus felépítés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Servicek/Factoryk statikusak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libri"/>
                <a:ea typeface="DejaVu Sans"/>
              </a:rPr>
              <a:t>Statikus classpath, amely application platformonként különböző.</a:t>
            </a:r>
            <a:endParaRPr/>
          </a:p>
        </p:txBody>
      </p:sp>
      <p:sp>
        <p:nvSpPr>
          <p:cNvPr id="128" name="CustomShape 3"/>
          <p:cNvSpPr/>
          <p:nvPr/>
        </p:nvSpPr>
        <p:spPr>
          <a:xfrm>
            <a:off x="5303520" y="1600920"/>
            <a:ext cx="3656520" cy="4524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OSGi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Moduláris felépítés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A Servicek/Factoryk regisztrációja dinamikus, futásidejű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ea typeface="DejaVu Sans"/>
              </a:rPr>
              <a:t>A classpath dinamikus, mivel minden bundle saját ClassLoaderrel rendelkezik, melynek működése az OSGi szabvány által definiált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" y="-23544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Class Loading</a:t>
            </a:r>
            <a:endParaRPr/>
          </a:p>
        </p:txBody>
      </p:sp>
      <p:pic>
        <p:nvPicPr>
          <p:cNvPr id="130" name="Picture 18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24440" y="1537560"/>
            <a:ext cx="6904080" cy="385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360" y="-23544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n-US" sz="2200">
                <a:solidFill>
                  <a:srgbClr val="404041"/>
                </a:solidFill>
                <a:latin typeface="Gotham Bold"/>
                <a:ea typeface="DejaVu Sans"/>
              </a:rPr>
              <a:t>OSGi Class Loading</a:t>
            </a:r>
            <a:endParaRPr/>
          </a:p>
        </p:txBody>
      </p:sp>
      <p:pic>
        <p:nvPicPr>
          <p:cNvPr id="132" name="Picture 18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920" y="822960"/>
            <a:ext cx="5211000" cy="511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